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6" d="100"/>
          <a:sy n="16" d="100"/>
        </p:scale>
        <p:origin x="123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42803763" cy="2947410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5771" y="2881322"/>
            <a:ext cx="12307028" cy="2541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marL="933450" indent="-933450" algn="ctr" defTabSz="4964114">
              <a:lnSpc>
                <a:spcPts val="63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0000"/>
                </a:solidFill>
                <a:ea typeface="ＭＳ Ｐゴシック" pitchFamily="34" charset="-128"/>
              </a:rPr>
              <a:t>BACKGROUND</a:t>
            </a:r>
            <a:endParaRPr lang="en-GB" sz="5400" b="1" baseline="30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80060" indent="-571500" algn="just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3700" dirty="0"/>
              <a:t>Children and adolescents living with HIV face tremendous adherence challenges. ART resistance in these years can impact future treatment options for that vulnerable group.</a:t>
            </a:r>
          </a:p>
          <a:p>
            <a:pPr marL="480060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We assessed drug resistance in a sample of children and adolescent patients ≤23 years of age at GHESKIO in Port-au-Prince, Haiti (largest provider of HIV care in the Caribbean), to inform treatment guidelines.</a:t>
            </a:r>
            <a:r>
              <a:rPr lang="en-US" sz="4000" dirty="0"/>
              <a:t> </a:t>
            </a:r>
          </a:p>
          <a:p>
            <a:pPr marL="933450" indent="-933450" algn="ctr" defTabSz="4964114">
              <a:lnSpc>
                <a:spcPts val="6376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dirty="0">
                <a:ea typeface="ＭＳ Ｐゴシック" pitchFamily="34" charset="-128"/>
              </a:rPr>
              <a:t>METHODS</a:t>
            </a:r>
          </a:p>
          <a:p>
            <a:pPr marL="571500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From September 2018 to July 2019, we conducted HIV genotypes for 159 patients ≤23 years of age. </a:t>
            </a:r>
          </a:p>
          <a:p>
            <a:pPr marL="1035877" lvl="1" indent="-571500" algn="just"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Of the 68 patients aged ≤15 years, 9 were presumably ART-naïve (“Pretreatment Drug Resistance” or “PDR”), 35 had failed first-line NNRTI, and 24 had failed a second-line regimen. </a:t>
            </a:r>
          </a:p>
          <a:p>
            <a:pPr marL="1493077" lvl="2" indent="-571500" algn="just"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Median age = 9 (IQR: 6.75, 13).</a:t>
            </a:r>
          </a:p>
          <a:p>
            <a:pPr marL="1035877" lvl="1" indent="-571500" algn="just"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Of the 91 patients aged 16-23 years, 38 were presumably ART-naïve (PDR), 18 had failed first-line NNRTI, and 35 had failed a second-line regimen. </a:t>
            </a:r>
          </a:p>
          <a:p>
            <a:pPr marL="1493077" lvl="2" indent="-571500" algn="just"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Median age = 19 (IQR: 18, 21).</a:t>
            </a:r>
          </a:p>
          <a:p>
            <a:pPr marL="578677" indent="-571500" algn="just">
              <a:spcAft>
                <a:spcPts val="600"/>
              </a:spcAft>
              <a:buFont typeface="Arial"/>
              <a:buChar char="•"/>
            </a:pPr>
            <a:r>
              <a:rPr lang="en-US" sz="3700" dirty="0">
                <a:ea typeface="ＭＳ Ｐゴシック" pitchFamily="34" charset="-128"/>
              </a:rPr>
              <a:t>Drug resistance was defined by the Stanford HIV Drug Resistance Database score: ≥15 at least low-level resistance; ≥30 at least intermediate-level resistance; ≥60 high-level resistance.</a:t>
            </a:r>
          </a:p>
          <a:p>
            <a:pPr marL="571500" indent="-571500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3500" dirty="0">
                <a:ea typeface="ＭＳ Ｐゴシック" pitchFamily="34" charset="-128"/>
              </a:rPr>
              <a:t>Drugs: </a:t>
            </a:r>
            <a:r>
              <a:rPr lang="en-US" sz="3500" dirty="0" err="1">
                <a:ea typeface="ＭＳ Ｐゴシック" pitchFamily="34" charset="-128"/>
              </a:rPr>
              <a:t>efavirenz</a:t>
            </a:r>
            <a:r>
              <a:rPr lang="en-US" sz="3500" dirty="0">
                <a:ea typeface="ＭＳ Ｐゴシック" pitchFamily="34" charset="-128"/>
              </a:rPr>
              <a:t> (“EFV”), </a:t>
            </a:r>
            <a:r>
              <a:rPr lang="en-US" sz="3500" dirty="0" err="1">
                <a:ea typeface="ＭＳ Ｐゴシック" pitchFamily="34" charset="-128"/>
              </a:rPr>
              <a:t>nevarapine</a:t>
            </a:r>
            <a:r>
              <a:rPr lang="en-US" sz="3500" dirty="0">
                <a:ea typeface="ＭＳ Ｐゴシック" pitchFamily="34" charset="-128"/>
              </a:rPr>
              <a:t> (“NVP”), </a:t>
            </a:r>
            <a:r>
              <a:rPr lang="en-US" sz="3500" dirty="0" err="1">
                <a:ea typeface="ＭＳ Ｐゴシック" pitchFamily="34" charset="-128"/>
              </a:rPr>
              <a:t>etravirine</a:t>
            </a:r>
            <a:r>
              <a:rPr lang="en-US" sz="3500" dirty="0">
                <a:ea typeface="ＭＳ Ｐゴシック" pitchFamily="34" charset="-128"/>
              </a:rPr>
              <a:t> (“ETR”), </a:t>
            </a:r>
            <a:r>
              <a:rPr lang="en-US" sz="3500" dirty="0" err="1"/>
              <a:t>rilpivirine</a:t>
            </a:r>
            <a:r>
              <a:rPr lang="en-US" sz="3500" dirty="0"/>
              <a:t> (“RPV”), </a:t>
            </a:r>
            <a:r>
              <a:rPr lang="en-US" sz="3500" dirty="0" err="1"/>
              <a:t>doravirine</a:t>
            </a:r>
            <a:r>
              <a:rPr lang="en-US" sz="3500" dirty="0"/>
              <a:t> (“DOR”), </a:t>
            </a:r>
            <a:r>
              <a:rPr lang="en-US" sz="3500" dirty="0" err="1"/>
              <a:t>abacavir</a:t>
            </a:r>
            <a:r>
              <a:rPr lang="en-US" sz="3500" dirty="0"/>
              <a:t> (“ABC”), zidovudine (“AZT”), </a:t>
            </a:r>
            <a:r>
              <a:rPr lang="en-US" sz="3500" dirty="0" err="1"/>
              <a:t>stavudine</a:t>
            </a:r>
            <a:r>
              <a:rPr lang="en-US" sz="3500" dirty="0"/>
              <a:t> (“D4T”), </a:t>
            </a:r>
            <a:r>
              <a:rPr lang="en-US" sz="3500" dirty="0" err="1"/>
              <a:t>didanosine</a:t>
            </a:r>
            <a:r>
              <a:rPr lang="en-US" sz="3500" dirty="0"/>
              <a:t> (“DDI”), lamivudine (“3TC”), </a:t>
            </a:r>
            <a:r>
              <a:rPr lang="en-US" sz="3500" dirty="0" err="1"/>
              <a:t>emtricitabine</a:t>
            </a:r>
            <a:r>
              <a:rPr lang="en-US" sz="3500" dirty="0"/>
              <a:t> (“FTC”), </a:t>
            </a:r>
            <a:r>
              <a:rPr lang="en-US" sz="3500" dirty="0" err="1"/>
              <a:t>tenofovir</a:t>
            </a:r>
            <a:r>
              <a:rPr lang="en-US" sz="3500" dirty="0"/>
              <a:t> (“TDF”), </a:t>
            </a:r>
            <a:r>
              <a:rPr lang="en-US" sz="3500" dirty="0" err="1"/>
              <a:t>darunavir</a:t>
            </a:r>
            <a:r>
              <a:rPr lang="en-US" sz="3500" dirty="0"/>
              <a:t>-ritonavir (“DRV/r”), </a:t>
            </a:r>
            <a:r>
              <a:rPr lang="en-US" sz="3500" dirty="0" err="1"/>
              <a:t>dolutegravir</a:t>
            </a:r>
            <a:r>
              <a:rPr lang="en-US" sz="3500" dirty="0"/>
              <a:t> (“DTG”).</a:t>
            </a:r>
          </a:p>
          <a:p>
            <a:pPr marL="571500" indent="-571500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000" dirty="0">
              <a:ea typeface="ＭＳ Ｐゴシック" pitchFamily="34" charset="-128"/>
            </a:endParaRPr>
          </a:p>
          <a:p>
            <a:pPr marL="933450" indent="-933450" algn="ctr" defTabSz="4964114">
              <a:lnSpc>
                <a:spcPts val="63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ea typeface="ＭＳ Ｐゴシック" pitchFamily="34" charset="-128"/>
              </a:rPr>
              <a:t>RESULTS</a:t>
            </a:r>
          </a:p>
          <a:p>
            <a:pPr marL="571500" lvl="1" indent="-571500" algn="just">
              <a:spcBef>
                <a:spcPts val="0"/>
              </a:spcBef>
              <a:buFont typeface="Arial"/>
              <a:buChar char="•"/>
            </a:pPr>
            <a:r>
              <a:rPr lang="en-US" sz="3700" u="sng" dirty="0"/>
              <a:t>Among presumably ART-naïve (PDR) patients</a:t>
            </a:r>
            <a:r>
              <a:rPr lang="en-US" sz="3700" dirty="0"/>
              <a:t>:</a:t>
            </a:r>
          </a:p>
          <a:p>
            <a:pPr marL="1035877" lvl="2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44.4% of ≤15 years and 26.3% of 16-23 years had at least intermediate-level resistance to EFV.</a:t>
            </a:r>
          </a:p>
          <a:p>
            <a:pPr marL="1035877" lvl="2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Among ≤15 years, 11.1%, 22.2%, and 0% had at least intermediate-level resistance to RPV, DOR, and ETR, respectively, while 11.1% and 0% had at least intermediate-level resistance to ABC and TDF, respectively.</a:t>
            </a:r>
          </a:p>
          <a:p>
            <a:pPr marL="1035877" lvl="2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Among 16-23 years, 7.9%, 10.5%, and 7.9% had at least intermediate-level resistance to RPV, DOR, and ETR, respectively, while 2.6% and 2.6% had at least intermediate-level resistance to ABC and TDF, respectively.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"/>
            <a:ext cx="42776931" cy="143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7100" dirty="0">
                <a:solidFill>
                  <a:schemeClr val="bg1"/>
                </a:solidFill>
                <a:ea typeface="ＭＳ Ｐゴシック" pitchFamily="34" charset="-128"/>
              </a:rPr>
              <a:t>High Rates of NNRTI and NRTI Resistance in Children and Adolescents: Impact on Future Treatment Options Globally</a:t>
            </a:r>
            <a:endParaRPr lang="en-US" altLang="en-US" sz="7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" y="1172394"/>
            <a:ext cx="42776930" cy="178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Nadalette Alcenat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altLang="ja-JP" sz="36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, Lovely Cassandra Francois</a:t>
            </a:r>
            <a:r>
              <a:rPr lang="pt-BR" altLang="ja-JP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Elsie Jean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Samuel Pierre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Gaetane Julmiste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Johnny Wu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Marie Elmaze Belizaire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Antoinette Clervil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Patrice Severe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Alexandra Apollon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b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Emelyne Dumont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Rose Irène Verdier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Adias Marcelin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Pierre Crémieux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Santiago Avila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Serena Koenig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Bernard Liautaud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Marie Marcelle Deschamps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Jean William Pape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1,5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Vanessa Rouzier</a:t>
            </a:r>
            <a:r>
              <a:rPr lang="pt-BR" sz="36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1,5</a:t>
            </a:r>
            <a:r>
              <a:rPr lang="pt-BR" sz="33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br>
              <a:rPr lang="pt-BR" sz="33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pt-BR" sz="10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2700" dirty="0">
                <a:solidFill>
                  <a:schemeClr val="bg1"/>
                </a:solidFill>
                <a:latin typeface="Trebuchet MS" panose="020B0603020202020204" pitchFamily="34" charset="0"/>
              </a:rPr>
              <a:t>1) GHESKIO, Port-au-Prince, Haiti; 2) </a:t>
            </a:r>
            <a:r>
              <a:rPr lang="en-US" sz="2700" dirty="0">
                <a:solidFill>
                  <a:schemeClr val="bg1"/>
                </a:solidFill>
              </a:rPr>
              <a:t>Analysis Group, Inc., Boston, MA, USA; 3)</a:t>
            </a:r>
            <a:r>
              <a:rPr lang="pt-BR" sz="2700" dirty="0">
                <a:solidFill>
                  <a:schemeClr val="bg1"/>
                </a:solidFill>
                <a:latin typeface="Trebuchet MS" panose="020B0603020202020204" pitchFamily="34" charset="0"/>
              </a:rPr>
              <a:t> Bridgham and Women’s Hospital, Boston, MA, USA; 4) National Institute of Respiratory Diseases, Mexico City, Mexico; 5) Weill Cornell Medical College, New York, NY</a:t>
            </a:r>
            <a:br>
              <a:rPr lang="pt-BR" sz="16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8977906"/>
            <a:ext cx="42803763" cy="1297306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0164037" y="2957522"/>
            <a:ext cx="12258868" cy="2541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marL="933450" indent="-933450" algn="ctr" defTabSz="4964114">
              <a:lnSpc>
                <a:spcPts val="6376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dirty="0">
                <a:ea typeface="ＭＳ Ｐゴシック" pitchFamily="34" charset="-128"/>
              </a:rPr>
              <a:t>RESULTS </a:t>
            </a:r>
            <a:r>
              <a:rPr lang="en-US" sz="4000" b="1" dirty="0">
                <a:ea typeface="ＭＳ Ｐゴシック" pitchFamily="34" charset="-128"/>
              </a:rPr>
              <a:t>(continued)</a:t>
            </a:r>
          </a:p>
          <a:p>
            <a:pPr marL="571500" lvl="1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u="sng" dirty="0"/>
              <a:t>Among first-line NNRTI failure patients</a:t>
            </a:r>
            <a:r>
              <a:rPr lang="en-US" sz="3700" dirty="0"/>
              <a:t>:</a:t>
            </a:r>
          </a:p>
          <a:p>
            <a:pPr marL="1035877" lvl="2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88.6% of ≤15 years and 66.7% of 16-23 years had at least intermediate-level resistance to EFV.</a:t>
            </a:r>
          </a:p>
          <a:p>
            <a:pPr marL="1035877" lvl="2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Among ≤15 years, 48.6%, 48.6%, and 40.0% had at least intermediate-level resistance to RPV, DOR, and ETR, respectively, while 40.0% and 2.9% had at least intermediate-level resistance to ABC and TDF, respectively.</a:t>
            </a:r>
          </a:p>
          <a:p>
            <a:pPr marL="1035877" lvl="2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Among 16-23 years, 27.8%, 22.2%, and 16.7% had at least intermediate-level resistance to RPV, DOR, and ETR, respectively, while 5.6% and 0% had at least intermediate-level resistance to ABC and TDF, respectively.</a:t>
            </a:r>
          </a:p>
          <a:p>
            <a:pPr marL="571500" lvl="1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u="sng" dirty="0"/>
              <a:t>Among second-line failure patients</a:t>
            </a:r>
            <a:r>
              <a:rPr lang="en-US" sz="3700" dirty="0"/>
              <a:t>:</a:t>
            </a:r>
          </a:p>
          <a:p>
            <a:pPr marL="1035877" lvl="2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75.0% of ≤15 years and 71.4% of 16-23 years had at least intermediate-level resistance to EFV.</a:t>
            </a:r>
          </a:p>
          <a:p>
            <a:pPr marL="1035877" lvl="2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Among ≤15 years, 50.0%, 41.7%, and 37.5% had at least intermediate-level resistance to RPV, DOR, and ETR, respectively, while 12.5% and 0% had at least intermediate-level resistance to ABC and TDF, respectively.</a:t>
            </a:r>
          </a:p>
          <a:p>
            <a:pPr marL="1035877" lvl="2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700" dirty="0"/>
              <a:t>Among 16-23 years, 31.4%, 40.0%, and 20.0% had at least intermediate-level resistance to RPV, DOR, and ETR, respectively, while 11.4% and 8.6% had at least intermediate-level resistance to ABC and TDF, respectively.</a:t>
            </a:r>
          </a:p>
          <a:p>
            <a:pPr marL="1035877" lvl="2" indent="-5715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200" dirty="0"/>
          </a:p>
          <a:p>
            <a:pPr marL="571500" lvl="1" indent="-571500" algn="just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3700" dirty="0"/>
              <a:t>No resistance to DTG was detected in any patient. At least intermediate-level resistance to Any PI was detected in only 5.7% of adolescent second-line failure patients.</a:t>
            </a:r>
            <a:endParaRPr lang="en-US" sz="3700" dirty="0">
              <a:ea typeface="ＭＳ Ｐゴシック" pitchFamily="34" charset="-128"/>
            </a:endParaRPr>
          </a:p>
          <a:p>
            <a:pPr marL="933450" indent="-933450" algn="ctr" defTabSz="4964114">
              <a:lnSpc>
                <a:spcPct val="150000"/>
              </a:lnSpc>
              <a:spcBef>
                <a:spcPts val="0"/>
              </a:spcBef>
            </a:pPr>
            <a:r>
              <a:rPr lang="en-US" sz="5400" b="1" dirty="0">
                <a:solidFill>
                  <a:srgbClr val="000000"/>
                </a:solidFill>
                <a:ea typeface="ＭＳ Ｐゴシック" pitchFamily="34" charset="-128"/>
              </a:rPr>
              <a:t>CONCLUSIONS</a:t>
            </a:r>
            <a:endParaRPr lang="en-US" sz="4400" b="1" dirty="0"/>
          </a:p>
          <a:p>
            <a:pPr marL="571500" indent="-571500" algn="just" defTabSz="496411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700" dirty="0"/>
              <a:t>High rates of EFV resistance in children and adolescents are concerning for all countries with long history of NNRTI use. </a:t>
            </a:r>
          </a:p>
          <a:p>
            <a:pPr marL="571500" indent="-571500" algn="just" defTabSz="496411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700" dirty="0"/>
              <a:t>While HIV guidelines now recommend PI-based ART for children &lt;20 kg and DTG-based ART for those &gt;20kg, many children worldwide remain on suboptimal NNRTI-based regimens due to international production delays of PIs and unavailability of pediatric DTG.</a:t>
            </a:r>
          </a:p>
          <a:p>
            <a:pPr marL="571500" indent="-571500" algn="just" defTabSz="496411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700" dirty="0"/>
              <a:t>Furthermore, cross-resistance with RPV jeopardizes future treatment options with long-acting </a:t>
            </a:r>
            <a:r>
              <a:rPr lang="en-US" sz="3700" dirty="0" err="1"/>
              <a:t>injectables</a:t>
            </a:r>
            <a:r>
              <a:rPr lang="en-US" sz="3700" dirty="0"/>
              <a:t> during adolescence, when the need may be greatest.</a:t>
            </a:r>
          </a:p>
          <a:p>
            <a:pPr marL="571500" indent="-571500" algn="just" defTabSz="496411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700" dirty="0"/>
              <a:t>High ABC resistance, the recommended first-line NRTI backbone in children, may contribute to weak regimens and suboptimal viral suppression in children globally</a:t>
            </a:r>
            <a:endParaRPr lang="en-US" sz="3700" dirty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19DE6-520D-BC4F-B6A4-23FB17EC26DD}"/>
              </a:ext>
            </a:extLst>
          </p:cNvPr>
          <p:cNvSpPr txBox="1"/>
          <p:nvPr/>
        </p:nvSpPr>
        <p:spPr>
          <a:xfrm>
            <a:off x="13015680" y="3074114"/>
            <a:ext cx="1570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Figure 1. </a:t>
            </a:r>
            <a:r>
              <a:rPr lang="en-US" sz="4400" b="1" dirty="0"/>
              <a:t>% Drug Resistance in ART-Naïve (PDR) Patients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119DE6-520D-BC4F-B6A4-23FB17EC26DD}"/>
              </a:ext>
            </a:extLst>
          </p:cNvPr>
          <p:cNvSpPr txBox="1"/>
          <p:nvPr/>
        </p:nvSpPr>
        <p:spPr>
          <a:xfrm>
            <a:off x="13104203" y="11594497"/>
            <a:ext cx="1570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Figure 2. % Drug Resistance in First-Line NNRTI Failure Patients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119DE6-520D-BC4F-B6A4-23FB17EC26DD}"/>
              </a:ext>
            </a:extLst>
          </p:cNvPr>
          <p:cNvSpPr txBox="1"/>
          <p:nvPr/>
        </p:nvSpPr>
        <p:spPr>
          <a:xfrm>
            <a:off x="13015679" y="20294989"/>
            <a:ext cx="1570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Figure 3. % Drug Resistance in Second-Line Failure Patients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7116" y="3970258"/>
            <a:ext cx="16903861" cy="73231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5680" y="12544047"/>
            <a:ext cx="16930920" cy="73026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7118" y="21208658"/>
            <a:ext cx="16929726" cy="7388247"/>
          </a:xfrm>
          <a:prstGeom prst="rect">
            <a:avLst/>
          </a:prstGeom>
        </p:spPr>
      </p:pic>
      <p:pic>
        <p:nvPicPr>
          <p:cNvPr id="4" name="AUDIO_AIDS 2020_PEDS ART RESISTANCE POSTER">
            <a:hlinkClick r:id="" action="ppaction://media"/>
            <a:extLst>
              <a:ext uri="{FF2B5EF4-FFF2-40B4-BE49-F238E27FC236}">
                <a16:creationId xmlns:a16="http://schemas.microsoft.com/office/drawing/2014/main" id="{BA5EA2A9-C479-41EF-93D5-0865E6701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41798" y="159658"/>
            <a:ext cx="2358707" cy="235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CD54C3401E5E45B90F23BE8278EE75" ma:contentTypeVersion="10" ma:contentTypeDescription="Crée un document." ma:contentTypeScope="" ma:versionID="1420aa4607269c925135484f0b16d7f2">
  <xsd:schema xmlns:xsd="http://www.w3.org/2001/XMLSchema" xmlns:xs="http://www.w3.org/2001/XMLSchema" xmlns:p="http://schemas.microsoft.com/office/2006/metadata/properties" xmlns:ns3="1531cc75-8c84-4f1b-b08f-a079e223ca6c" targetNamespace="http://schemas.microsoft.com/office/2006/metadata/properties" ma:root="true" ma:fieldsID="b14fc5049c45456df5cd8eaeb5b269af" ns3:_="">
    <xsd:import namespace="1531cc75-8c84-4f1b-b08f-a079e223ca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1cc75-8c84-4f1b-b08f-a079e223ca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5B1A19-B918-4C16-98B1-96063F153DD3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531cc75-8c84-4f1b-b08f-a079e223ca6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7142AC-2CAA-4741-88DC-ABE0E7760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BCF1D0-271E-41E1-925A-39070DA6B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31cc75-8c84-4f1b-b08f-a079e223ca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948</Words>
  <Application>Microsoft Office PowerPoint</Application>
  <PresentationFormat>Custom</PresentationFormat>
  <Paragraphs>39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游ゴシック</vt:lpstr>
      <vt:lpstr>Arial</vt:lpstr>
      <vt:lpstr>Calibri</vt:lpstr>
      <vt:lpstr>Calibri Light</vt:lpstr>
      <vt:lpstr>Century Gothic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Vanessa Rouzier</cp:lastModifiedBy>
  <cp:revision>29</cp:revision>
  <dcterms:created xsi:type="dcterms:W3CDTF">2016-06-23T11:49:10Z</dcterms:created>
  <dcterms:modified xsi:type="dcterms:W3CDTF">2020-06-26T16:08:06Z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0x01010072CD54C3401E5E45B90F23BE8278EE75</vt:lpwstr>
  </property>
</Properties>
</file>